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64" r:id="rId3"/>
    <p:sldId id="265" r:id="rId4"/>
    <p:sldId id="257" r:id="rId5"/>
    <p:sldId id="262" r:id="rId6"/>
    <p:sldId id="259" r:id="rId7"/>
    <p:sldId id="261" r:id="rId8"/>
    <p:sldId id="263" r:id="rId9"/>
    <p:sldId id="258" r:id="rId10"/>
    <p:sldId id="266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/>
    <p:restoredTop sz="94699"/>
  </p:normalViewPr>
  <p:slideViewPr>
    <p:cSldViewPr snapToGrid="0" snapToObjects="1">
      <p:cViewPr varScale="1">
        <p:scale>
          <a:sx n="146" d="100"/>
          <a:sy n="146" d="100"/>
        </p:scale>
        <p:origin x="18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83B29-3FC2-044A-8BF3-0EEC971538EC}" type="datetimeFigureOut">
              <a:rPr lang="en-US" smtClean="0"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9671F-4148-4842-A0FA-7555E2914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7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9671F-4148-4842-A0FA-7555E291493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9671F-4148-4842-A0FA-7555E29149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6C3DE-A3C2-174C-BAB6-43709D681A88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913CF-DC53-1940-8B1E-402830145643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7DD1D-64B8-4F45-85C1-94333FCDBE79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8D171-64D2-2346-9A4B-11ED8A09D472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14400" y="1532709"/>
            <a:ext cx="10702834" cy="43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6BB97-9B46-9045-96B9-0F117DC036E4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3780-DBCA-C845-A236-72486BCB4244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78D1-DC57-A347-81D7-5A6B3F24A0E3}" type="datetime1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148A1-1D17-8242-A20C-6C69F504CC2E}" type="datetime1">
              <a:rPr lang="en-US" smtClean="0"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7F4E-8FB7-3D4F-84EB-57AE8B5ECFBC}" type="datetime1">
              <a:rPr lang="en-US" smtClean="0"/>
              <a:t>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FF9C149-234B-F147-99E8-4E5112DD2357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5E7C-A7A3-E142-B18E-FB73597DAF77}" type="datetime1">
              <a:rPr lang="en-US" smtClean="0"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122F34-25FB-6A46-AA80-A613145D60E4}" type="datetime1">
              <a:rPr lang="en-US" smtClean="0"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5BB4DC3-2F5B-A245-8000-C82D5E7BA63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29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6.jpeg"/><Relationship Id="rId7" Type="http://schemas.openxmlformats.org/officeDocument/2006/relationships/image" Target="../media/image5.jpeg"/><Relationship Id="rId8" Type="http://schemas.openxmlformats.org/officeDocument/2006/relationships/image" Target="../media/image11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57" y="652086"/>
            <a:ext cx="8520086" cy="247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28092" y="3501739"/>
            <a:ext cx="8135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Sana" charset="-78"/>
                <a:ea typeface="Sana" charset="-78"/>
                <a:cs typeface="Sana" charset="-78"/>
              </a:rPr>
              <a:t>TECH REVIEW</a:t>
            </a:r>
          </a:p>
          <a:p>
            <a:pPr algn="ctr"/>
            <a:endParaRPr lang="en-US" dirty="0">
              <a:latin typeface="Sana" charset="-78"/>
              <a:ea typeface="Sana" charset="-78"/>
              <a:cs typeface="Sana" charset="-78"/>
            </a:endParaRPr>
          </a:p>
          <a:p>
            <a:pPr algn="ctr"/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Andrew Wildman, Ian Murphy, Lauren </a:t>
            </a:r>
            <a:r>
              <a:rPr lang="en-US" dirty="0" err="1" smtClean="0">
                <a:latin typeface="Sana" charset="-78"/>
                <a:ea typeface="Sana" charset="-78"/>
                <a:cs typeface="Sana" charset="-78"/>
              </a:rPr>
              <a:t>Koulias</a:t>
            </a: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, </a:t>
            </a:r>
            <a:r>
              <a:rPr lang="en-US" dirty="0" err="1" smtClean="0">
                <a:latin typeface="Sana" charset="-78"/>
                <a:ea typeface="Sana" charset="-78"/>
                <a:cs typeface="Sana" charset="-78"/>
              </a:rPr>
              <a:t>Torin</a:t>
            </a: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 </a:t>
            </a:r>
            <a:r>
              <a:rPr lang="en-US" dirty="0" err="1" smtClean="0">
                <a:latin typeface="Sana" charset="-78"/>
                <a:ea typeface="Sana" charset="-78"/>
                <a:cs typeface="Sana" charset="-78"/>
              </a:rPr>
              <a:t>Stetina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20383430">
            <a:off x="3022158" y="1230659"/>
            <a:ext cx="5590124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5000" b="1" dirty="0" smtClean="0">
                <a:ln w="6600">
                  <a:solidFill>
                    <a:srgbClr val="FFC000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MPI</a:t>
            </a:r>
            <a:endParaRPr lang="en-US" sz="25000" b="1" dirty="0">
              <a:ln w="6600">
                <a:solidFill>
                  <a:srgbClr val="FFC000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66800" y="200590"/>
            <a:ext cx="10058400" cy="8253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latin typeface="Sana" charset="-78"/>
                <a:ea typeface="Sana" charset="-78"/>
                <a:cs typeface="Sana" charset="-78"/>
              </a:rPr>
              <a:t>Drawbacks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9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6800" y="200590"/>
            <a:ext cx="10058400" cy="825322"/>
          </a:xfrm>
        </p:spPr>
        <p:txBody>
          <a:bodyPr/>
          <a:lstStyle/>
          <a:p>
            <a:pPr algn="ctr"/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Drawbacks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sp>
        <p:nvSpPr>
          <p:cNvPr id="4" name="Rectangle 3"/>
          <p:cNvSpPr/>
          <p:nvPr/>
        </p:nvSpPr>
        <p:spPr>
          <a:xfrm rot="20383430">
            <a:off x="-131471" y="1793797"/>
            <a:ext cx="559012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1" dirty="0" smtClean="0">
                <a:ln w="6600">
                  <a:solidFill>
                    <a:srgbClr val="FFC000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MPI</a:t>
            </a:r>
            <a:endParaRPr lang="en-US" sz="20000" b="1" dirty="0">
              <a:ln w="6600">
                <a:solidFill>
                  <a:srgbClr val="FFC000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8334" y="4968241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(Message Passing Interface)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8024" y="2040018"/>
            <a:ext cx="65575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Poor scalability on distributed systems (MPI)</a:t>
            </a:r>
          </a:p>
          <a:p>
            <a:endParaRPr lang="en-US" sz="2400" dirty="0" smtClean="0"/>
          </a:p>
          <a:p>
            <a:r>
              <a:rPr lang="en-US" sz="2400" dirty="0" smtClean="0"/>
              <a:t>Functionality limited by what the backend provides</a:t>
            </a:r>
          </a:p>
          <a:p>
            <a:endParaRPr lang="en-US" sz="2400" dirty="0"/>
          </a:p>
          <a:p>
            <a:r>
              <a:rPr lang="en-US" sz="2400" dirty="0" smtClean="0"/>
              <a:t>Changing low-level portions of the architecture is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more difficult than using the backend itself</a:t>
            </a:r>
          </a:p>
          <a:p>
            <a:endParaRPr lang="en-US" sz="24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10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7417"/>
            <a:ext cx="10515600" cy="766354"/>
          </a:xfrm>
        </p:spPr>
        <p:txBody>
          <a:bodyPr/>
          <a:lstStyle/>
          <a:p>
            <a:pPr algn="ctr"/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Background </a:t>
            </a:r>
            <a:r>
              <a:rPr lang="mr-IN" dirty="0" smtClean="0">
                <a:latin typeface="Sana" charset="-78"/>
                <a:ea typeface="Sana" charset="-78"/>
                <a:cs typeface="Sana" charset="-78"/>
              </a:rPr>
              <a:t>–</a:t>
            </a: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 What are neural nets?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pic>
        <p:nvPicPr>
          <p:cNvPr id="7170" name="Picture 2" descr="mage result for neural 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07" y="849678"/>
            <a:ext cx="4499208" cy="308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3" t="19810" r="17284" b="49268"/>
          <a:stretch/>
        </p:blipFill>
        <p:spPr>
          <a:xfrm>
            <a:off x="956683" y="3997234"/>
            <a:ext cx="5491856" cy="2255200"/>
          </a:xfrm>
          <a:prstGeom prst="rect">
            <a:avLst/>
          </a:prstGeom>
        </p:spPr>
      </p:pic>
      <p:pic>
        <p:nvPicPr>
          <p:cNvPr id="7172" name="Picture 4" descr="http://pvl.azureedge.net/deepdream/img_dreamed/12833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2" y="955605"/>
            <a:ext cx="4059845" cy="529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1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6800" y="286603"/>
            <a:ext cx="10058400" cy="689123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Background </a:t>
            </a:r>
            <a:r>
              <a:rPr lang="mr-IN" dirty="0" smtClean="0">
                <a:latin typeface="Sana" charset="-78"/>
                <a:ea typeface="Sana" charset="-78"/>
                <a:cs typeface="Sana" charset="-78"/>
              </a:rPr>
              <a:t>–</a:t>
            </a: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 Deep Learning Libraries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pic>
        <p:nvPicPr>
          <p:cNvPr id="6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130" y="4310744"/>
            <a:ext cx="6601287" cy="19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010632" y="1061923"/>
            <a:ext cx="10170737" cy="914923"/>
            <a:chOff x="466671" y="1061923"/>
            <a:chExt cx="10170737" cy="914923"/>
          </a:xfrm>
        </p:grpSpPr>
        <p:pic>
          <p:nvPicPr>
            <p:cNvPr id="4" name="Picture 2" descr="mage result for theano log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6671" y="1268241"/>
              <a:ext cx="2287508" cy="708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mage result for tensorflow 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55733" y="1061923"/>
              <a:ext cx="4872040" cy="914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mage result for machine learning torch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327" y="1067390"/>
              <a:ext cx="2408081" cy="909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902983" y="2810914"/>
            <a:ext cx="10386035" cy="1351933"/>
            <a:chOff x="1085925" y="2810914"/>
            <a:chExt cx="10386035" cy="1351933"/>
          </a:xfrm>
        </p:grpSpPr>
        <p:pic>
          <p:nvPicPr>
            <p:cNvPr id="5124" name="Picture 4" descr="mage result for caffe logo machine learni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925" y="3008922"/>
              <a:ext cx="2136922" cy="740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eeplearning4j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144" y="2923361"/>
              <a:ext cx="3027134" cy="112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mage result for mxne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575" y="2810914"/>
              <a:ext cx="3597385" cy="135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0" name="Picture 10" descr="mage result for cnt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83" y="4310744"/>
            <a:ext cx="2156424" cy="145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2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33759" y="239931"/>
            <a:ext cx="5505784" cy="1450757"/>
          </a:xfrm>
        </p:spPr>
        <p:txBody>
          <a:bodyPr/>
          <a:lstStyle/>
          <a:p>
            <a:pPr algn="ctr"/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Background </a:t>
            </a:r>
            <a:r>
              <a:rPr lang="mr-IN" dirty="0" smtClean="0">
                <a:latin typeface="Sana" charset="-78"/>
                <a:ea typeface="Sana" charset="-78"/>
                <a:cs typeface="Sana" charset="-78"/>
              </a:rPr>
              <a:t>–</a:t>
            </a: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 </a:t>
            </a:r>
            <a:br>
              <a:rPr lang="en-US" dirty="0" smtClean="0">
                <a:latin typeface="Sana" charset="-78"/>
                <a:ea typeface="Sana" charset="-78"/>
                <a:cs typeface="Sana" charset="-78"/>
              </a:rPr>
            </a:b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How are they used?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pic>
        <p:nvPicPr>
          <p:cNvPr id="4098" name="Picture 2" descr="eural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070" y="111512"/>
            <a:ext cx="4099968" cy="61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4251" y="2216992"/>
            <a:ext cx="5664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Sana" charset="-78"/>
                <a:ea typeface="Sana" charset="-78"/>
                <a:cs typeface="Sana" charset="-78"/>
              </a:rPr>
              <a:t>Formulate problem in ML framework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Sana" charset="-78"/>
                <a:ea typeface="Sana" charset="-78"/>
                <a:cs typeface="Sana" charset="-78"/>
              </a:rPr>
              <a:t>Decide on appropriate architecture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Sana" charset="-78"/>
                <a:ea typeface="Sana" charset="-78"/>
                <a:cs typeface="Sana" charset="-78"/>
              </a:rPr>
              <a:t>Build NN architecture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Sana" charset="-78"/>
                <a:ea typeface="Sana" charset="-78"/>
                <a:cs typeface="Sana" charset="-78"/>
              </a:rPr>
              <a:t>Train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Sana" charset="-78"/>
                <a:ea typeface="Sana" charset="-78"/>
                <a:cs typeface="Sana" charset="-78"/>
              </a:rPr>
              <a:t>Predict</a:t>
            </a:r>
          </a:p>
        </p:txBody>
      </p:sp>
      <p:pic>
        <p:nvPicPr>
          <p:cNvPr id="5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3" y="4682288"/>
            <a:ext cx="3448187" cy="99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940526" y="3230032"/>
            <a:ext cx="444136" cy="1339860"/>
          </a:xfrm>
          <a:prstGeom prst="straightConnector1">
            <a:avLst/>
          </a:prstGeom>
          <a:ln w="57150">
            <a:solidFill>
              <a:srgbClr val="D1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3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7280" y="286604"/>
            <a:ext cx="10058400" cy="7070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Appeal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89080" y="993642"/>
            <a:ext cx="4552406" cy="4351338"/>
          </a:xfrm>
        </p:spPr>
        <p:txBody>
          <a:bodyPr/>
          <a:lstStyle/>
          <a:p>
            <a:r>
              <a:rPr lang="en-US" dirty="0" smtClean="0"/>
              <a:t>“Deep learning for humans”</a:t>
            </a:r>
          </a:p>
          <a:p>
            <a:r>
              <a:rPr lang="en-US" dirty="0" smtClean="0"/>
              <a:t>Unified API for multiple </a:t>
            </a:r>
            <a:r>
              <a:rPr lang="en-US" dirty="0" err="1" smtClean="0"/>
              <a:t>backends</a:t>
            </a:r>
            <a:endParaRPr lang="en-US" dirty="0" smtClean="0"/>
          </a:p>
          <a:p>
            <a:r>
              <a:rPr lang="en-US" dirty="0" smtClean="0"/>
              <a:t>Enormous community support</a:t>
            </a:r>
            <a:endParaRPr lang="en-US" dirty="0" smtClean="0"/>
          </a:p>
          <a:p>
            <a:r>
              <a:rPr lang="en-US" dirty="0" smtClean="0"/>
              <a:t>Pre-built network architectures</a:t>
            </a:r>
          </a:p>
          <a:p>
            <a:r>
              <a:rPr lang="en-US" b="1" dirty="0" smtClean="0"/>
              <a:t>SIMPLICITY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9" y="3694022"/>
            <a:ext cx="5664200" cy="55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74" y="4525472"/>
            <a:ext cx="2769572" cy="651056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4</a:t>
            </a:fld>
            <a:r>
              <a:rPr lang="en-US" dirty="0" smtClean="0"/>
              <a:t>/10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250281" y="1629199"/>
            <a:ext cx="5212930" cy="3399272"/>
            <a:chOff x="6250281" y="1629199"/>
            <a:chExt cx="5212930" cy="3399272"/>
          </a:xfrm>
        </p:grpSpPr>
        <p:pic>
          <p:nvPicPr>
            <p:cNvPr id="6" name="Picture 2" descr="https://s3.amazonaws.com/keras.io/img/keras-logo-2018-large-12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2129" y="1629199"/>
              <a:ext cx="3809234" cy="1104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mage result for mxne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882" y="4310586"/>
              <a:ext cx="1910234" cy="717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mage result for tensorflow logo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8" r="13164"/>
            <a:stretch/>
          </p:blipFill>
          <p:spPr bwMode="auto">
            <a:xfrm>
              <a:off x="8448330" y="2956273"/>
              <a:ext cx="2948716" cy="741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mage result for theano logo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02829" y="3187209"/>
              <a:ext cx="1905000" cy="59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mage result for cntk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2328" y="3742596"/>
              <a:ext cx="1905000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/>
            <p:cNvSpPr/>
            <p:nvPr/>
          </p:nvSpPr>
          <p:spPr>
            <a:xfrm>
              <a:off x="6250281" y="2788540"/>
              <a:ext cx="5212930" cy="2239931"/>
            </a:xfrm>
            <a:prstGeom prst="roundRect">
              <a:avLst/>
            </a:prstGeom>
            <a:noFill/>
            <a:ln w="38100">
              <a:solidFill>
                <a:srgbClr val="D1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pic>
          <p:nvPicPr>
            <p:cNvPr id="9" name="Picture 6" descr="eeplearning4j"/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1837" y="3694022"/>
              <a:ext cx="2162377" cy="805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84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71846" y="69033"/>
            <a:ext cx="4308565" cy="67990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Logistic Regression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84273" y="574767"/>
            <a:ext cx="4221620" cy="5719406"/>
            <a:chOff x="6083380" y="69034"/>
            <a:chExt cx="5415473" cy="73130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380" y="69034"/>
              <a:ext cx="5413528" cy="32243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380" y="3293376"/>
              <a:ext cx="5415473" cy="4088731"/>
            </a:xfrm>
            <a:prstGeom prst="rect">
              <a:avLst/>
            </a:prstGeom>
          </p:spPr>
        </p:pic>
      </p:grpSp>
      <p:pic>
        <p:nvPicPr>
          <p:cNvPr id="2050" name="Picture 2" descr="mage result for theano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22325" y="690154"/>
            <a:ext cx="1905000" cy="59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tensorflow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66729" y="34890"/>
            <a:ext cx="3056709" cy="57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316" y="1221486"/>
            <a:ext cx="4589018" cy="501284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5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0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24" y="1322647"/>
            <a:ext cx="4268752" cy="123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9109" y="3220117"/>
            <a:ext cx="6773782" cy="2840992"/>
          </a:xfrm>
          <a:prstGeom prst="rect">
            <a:avLst/>
          </a:prstGeom>
        </p:spPr>
      </p:pic>
      <p:sp>
        <p:nvSpPr>
          <p:cNvPr id="11" name="Title 4"/>
          <p:cNvSpPr txBox="1">
            <a:spLocks/>
          </p:cNvSpPr>
          <p:nvPr/>
        </p:nvSpPr>
        <p:spPr>
          <a:xfrm>
            <a:off x="71846" y="69033"/>
            <a:ext cx="4308565" cy="6799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latin typeface="Sana" charset="-78"/>
                <a:ea typeface="Sana" charset="-78"/>
                <a:cs typeface="Sana" charset="-78"/>
              </a:rPr>
              <a:t>Logistic Regression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6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9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86" y="0"/>
            <a:ext cx="8944429" cy="63242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7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8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1000" y="154275"/>
            <a:ext cx="3651401" cy="789265"/>
          </a:xfrm>
        </p:spPr>
        <p:txBody>
          <a:bodyPr/>
          <a:lstStyle/>
          <a:p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How it works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662" y="2381665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Purely a front </a:t>
            </a: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end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 smtClean="0">
              <a:latin typeface="Sana" charset="-78"/>
              <a:ea typeface="Sana" charset="-78"/>
              <a:cs typeface="Sana" charset="-78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Provides </a:t>
            </a:r>
            <a:r>
              <a:rPr lang="en-US" dirty="0" smtClean="0">
                <a:latin typeface="Sana" charset="-78"/>
                <a:ea typeface="Sana" charset="-78"/>
                <a:cs typeface="Sana" charset="-78"/>
              </a:rPr>
              <a:t>common architectures and node structures</a:t>
            </a:r>
            <a:endParaRPr lang="en-US" dirty="0">
              <a:latin typeface="Sana" charset="-78"/>
              <a:ea typeface="Sana" charset="-78"/>
              <a:cs typeface="Sana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027906"/>
            <a:ext cx="5791200" cy="45085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257800" y="1166949"/>
            <a:ext cx="1143000" cy="445085"/>
          </a:xfrm>
          <a:prstGeom prst="straightConnector1">
            <a:avLst/>
          </a:prstGeom>
          <a:ln w="28575">
            <a:solidFill>
              <a:srgbClr val="D1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>
            <a:off x="6278881" y="1288869"/>
            <a:ext cx="121920" cy="1810407"/>
          </a:xfrm>
          <a:prstGeom prst="leftBrace">
            <a:avLst/>
          </a:prstGeom>
          <a:ln w="28575">
            <a:solidFill>
              <a:srgbClr val="D1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347063" y="3282156"/>
            <a:ext cx="1053737" cy="0"/>
          </a:xfrm>
          <a:prstGeom prst="straightConnector1">
            <a:avLst/>
          </a:prstGeom>
          <a:ln w="28575">
            <a:solidFill>
              <a:srgbClr val="D1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47063" y="4000613"/>
            <a:ext cx="1053737" cy="0"/>
          </a:xfrm>
          <a:prstGeom prst="straightConnector1">
            <a:avLst/>
          </a:prstGeom>
          <a:ln w="28575">
            <a:solidFill>
              <a:srgbClr val="D1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>
            <a:off x="6278881" y="4770245"/>
            <a:ext cx="121918" cy="620361"/>
          </a:xfrm>
          <a:prstGeom prst="leftBrace">
            <a:avLst/>
          </a:prstGeom>
          <a:ln w="28575">
            <a:solidFill>
              <a:srgbClr val="D1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53395" y="1433982"/>
            <a:ext cx="1527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D10000"/>
                </a:solidFill>
              </a:rPr>
              <a:t>Specify model</a:t>
            </a:r>
            <a:endParaRPr lang="en-US" b="1" dirty="0">
              <a:solidFill>
                <a:srgbClr val="D1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51401" y="3083021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D10000"/>
                </a:solidFill>
              </a:rPr>
              <a:t>Assemble model</a:t>
            </a:r>
            <a:endParaRPr lang="en-US" b="1" dirty="0">
              <a:solidFill>
                <a:srgbClr val="D1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00261" y="3801477"/>
            <a:ext cx="1315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D10000"/>
                </a:solidFill>
              </a:rPr>
              <a:t>Train model</a:t>
            </a:r>
            <a:endParaRPr lang="en-US" b="1" dirty="0">
              <a:solidFill>
                <a:srgbClr val="D1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57071" y="4895759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D10000"/>
                </a:solidFill>
              </a:rPr>
              <a:t>Test model</a:t>
            </a:r>
            <a:endParaRPr lang="en-US" b="1" dirty="0">
              <a:solidFill>
                <a:srgbClr val="D1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03550" y="2012333"/>
            <a:ext cx="1181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D10000"/>
                </a:solidFill>
              </a:rPr>
              <a:t>Add layers</a:t>
            </a:r>
            <a:endParaRPr lang="en-US" b="1" dirty="0">
              <a:solidFill>
                <a:srgbClr val="D1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94562" y="548907"/>
            <a:ext cx="28108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mtClean="0">
                <a:solidFill>
                  <a:srgbClr val="D10000"/>
                </a:solidFill>
              </a:rPr>
              <a:t>Convolutional </a:t>
            </a:r>
            <a:r>
              <a:rPr lang="en-US" sz="2000" b="1" dirty="0" smtClean="0">
                <a:solidFill>
                  <a:srgbClr val="D10000"/>
                </a:solidFill>
              </a:rPr>
              <a:t>NN Model</a:t>
            </a:r>
            <a:endParaRPr lang="en-US" sz="2000" b="1" dirty="0">
              <a:solidFill>
                <a:srgbClr val="D1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B4DC3-2F5B-A245-8000-C82D5E7BA63E}" type="slidenum">
              <a:rPr lang="en-US" smtClean="0"/>
              <a:t>8</a:t>
            </a:fld>
            <a:r>
              <a:rPr lang="en-US" dirty="0" smtClean="0"/>
              <a:t>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FF4B00"/>
      </a:accent1>
      <a:accent2>
        <a:srgbClr val="D00000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735</TotalTime>
  <Words>142</Words>
  <Application>Microsoft Macintosh PowerPoint</Application>
  <PresentationFormat>Widescreen</PresentationFormat>
  <Paragraphs>53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Sana</vt:lpstr>
      <vt:lpstr>Arial</vt:lpstr>
      <vt:lpstr>Retrospect</vt:lpstr>
      <vt:lpstr>PowerPoint Presentation</vt:lpstr>
      <vt:lpstr>Background – What are neural nets?</vt:lpstr>
      <vt:lpstr>Background – Deep Learning Libraries</vt:lpstr>
      <vt:lpstr>Background –  How are they used?</vt:lpstr>
      <vt:lpstr>Appeal</vt:lpstr>
      <vt:lpstr>Logistic Regression</vt:lpstr>
      <vt:lpstr>PowerPoint Presentation</vt:lpstr>
      <vt:lpstr>PowerPoint Presentation</vt:lpstr>
      <vt:lpstr>How it works</vt:lpstr>
      <vt:lpstr>PowerPoint Presentation</vt:lpstr>
      <vt:lpstr>Drawbacks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P. Wildman</dc:creator>
  <cp:lastModifiedBy>Andrew P. Wildman</cp:lastModifiedBy>
  <cp:revision>20</cp:revision>
  <dcterms:created xsi:type="dcterms:W3CDTF">2018-02-21T21:13:22Z</dcterms:created>
  <dcterms:modified xsi:type="dcterms:W3CDTF">2018-02-22T19:01:39Z</dcterms:modified>
</cp:coreProperties>
</file>